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comments/comment6.xml" ContentType="application/vnd.openxmlformats-officedocument.presentationml.comments+xml"/>
  <Override PartName="/ppt/comments/comment14.xml" ContentType="application/vnd.openxmlformats-officedocument.presentationml.comments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/>
  <p:notesSz cx="6858000" cy="9144000"/>
</p:presentation>
</file>

<file path=ppt/commentAuthors.xml><?xml version="1.0" encoding="utf-8"?>
<p:cmAuthorLst xmlns:p="http://schemas.openxmlformats.org/presentationml/2006/main">
  <p:cmAuthor id="0" name="Viviana Cotik" initials="V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<Relationship Id="rId21" Type="http://schemas.openxmlformats.org/officeDocument/2006/relationships/commentAuthors" Target="commentAuthors.xml"/>
</Relationships>
</file>

<file path=ppt/comments/comment14.xml><?xml version="1.0" encoding="utf-8"?>
<p:cmLst xmlns:p="http://schemas.openxmlformats.org/presentationml/2006/main">
  <p:cm authorId="0" dt="2023-05-09T15:42:41.033000000" idx="2">
    <p:pos x="360" y="720"/>
    <p:text>no entiendo bien la tarea</p:text>
  </p:cm>
</p:cmLst>
</file>

<file path=ppt/comments/comment6.xml><?xml version="1.0" encoding="utf-8"?>
<p:cmLst xmlns:p="http://schemas.openxmlformats.org/presentationml/2006/main">
  <p:cm authorId="0" dt="2023-05-09T15:48:55.519000000" idx="1">
    <p:pos x="360" y="720"/>
    <p:text>lo agregaría y diría dónde está subido</p:tex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DE45CC7-EF1A-4A43-ABB7-CDFCDA0F74A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hyperlink" Target="http://www.stat.harvard.edu/People/Faculty/Herman_Chernoff/Herman_Chernoff_Index.html" TargetMode="External"/><Relationship Id="rId2" Type="http://schemas.openxmlformats.org/officeDocument/2006/relationships/slide" Target="../slides/slide9.xml"/><Relationship Id="rId3" Type="http://schemas.openxmlformats.org/officeDocument/2006/relationships/notesMaster" Target="../notesMasters/notesMaster1.xml"/>
</Relationship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150" spc="-1" strike="noStrike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</a:rPr>
              <a:t>method introduced by </a:t>
            </a:r>
            <a:r>
              <a:rPr b="0" lang="es" sz="1150" spc="-1" strike="noStrike" u="sng">
                <a:solidFill>
                  <a:srgbClr val="215990"/>
                </a:solidFill>
                <a:highlight>
                  <a:srgbClr val="ffffff"/>
                </a:highlight>
                <a:uFillTx/>
                <a:latin typeface="Georgia"/>
                <a:ea typeface="Georgia"/>
                <a:hlinkClick r:id="rId1"/>
              </a:rPr>
              <a:t>Herman Chernoff</a:t>
            </a:r>
            <a:r>
              <a:rPr b="0" lang="es" sz="1150" spc="-1" strike="noStrike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</a:rPr>
              <a:t> (Prof Emeritus of Applied Math at MIT and of Statistics at Harvard) in 1971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150" spc="-1" strike="noStrike">
                <a:solidFill>
                  <a:srgbClr val="444444"/>
                </a:solidFill>
                <a:highlight>
                  <a:srgbClr val="ffffff"/>
                </a:highlight>
                <a:latin typeface="Georgia"/>
                <a:ea typeface="Georgia"/>
              </a:rPr>
              <a:t>The key idea is that human are well trained to recognize faces and discern small changes without difficulty. Therefore</a:t>
            </a:r>
            <a:endParaRPr b="0" lang="en-US" sz="115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8144A4A-3FDC-4357-9B53-A7C94D787C8C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F08563D-BD28-4556-8228-C14FA5A163F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8F61CB2-E910-47A2-AC7B-F629665B6FC9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DA3676-6F94-4DEF-9422-F917539FA149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2F578B-4D6B-423D-AE95-07063B5773AA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80D9E7-F3BE-44C8-A257-FB7D3874607F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CCD715-8A0E-48C9-A528-4917A23D19FD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7B0A606-675D-4214-B9D2-0A91D719B970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8016028-3B55-41BD-8EAF-B994B8FB0F6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FBD3295-18CD-4651-8E9C-4F282A3E84E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B736F6-E52E-4BA3-8273-FBB81E997CC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BBC4550-FEEE-4A6F-BADC-B3554AC46E42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2D071B-9A81-41B9-934C-A952E825AEC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7AC09C-1623-47E8-AA56-19E97CDBC55E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9155AD-20F2-424F-9A40-634C6593E4BC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AC73E3-C1A0-469A-8BC3-14CF3113268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EBAAA2-5434-456D-B473-031C3EBA2DE9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2D791A5-42D1-4FD0-96A9-3C6C2F625315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E682A0A-4FEA-44BE-870F-6433CDDCA69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CAC7DE7-F832-4179-972D-88DE77C5E7D3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0A31A6B-EDF6-4B6B-81C5-2B15AF0BA4F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8CA7F78-1158-416E-A084-83D4623DB19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4E18325-8C68-40D1-81CF-0F8A3A0B0D97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E81AB7-01D9-408B-8A24-C052ABA8B65D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818F418-DC0E-4778-A6D1-DC768CD51134}" type="slidenum">
              <a:rPr b="0" lang="e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s" sz="1000" spc="-1" strike="noStrike">
                <a:solidFill>
                  <a:srgbClr val="adadad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7E84924-AEF2-47B5-ABFB-3696801F86BA}" type="slidenum">
              <a:rPr b="0" lang="e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comments" Target="../comments/commen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www.itl.nist.gov/div898/handbook/prc/section1/prc16.htm" TargetMode="External"/><Relationship Id="rId2" Type="http://schemas.openxmlformats.org/officeDocument/2006/relationships/hyperlink" Target="https://www.edwardtufte.com/tufte/" TargetMode="External"/><Relationship Id="rId3" Type="http://schemas.openxmlformats.org/officeDocument/2006/relationships/hyperlink" Target="https://www.edwardtufte.com/bboard/q-and-a-fetch-msg?msg_id=000JM7" TargetMode="External"/><Relationship Id="rId4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onlinelibrary.wiley.com/doi/10.1111/j.1469-1809.1936.tb02137.x" TargetMode="Externa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<Relationship Id="rId3" Type="http://schemas.openxmlformats.org/officeDocument/2006/relationships/comments" Target="../comments/commen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4600" spc="-1" strike="noStrike">
                <a:solidFill>
                  <a:srgbClr val="ffffff"/>
                </a:solidFill>
                <a:latin typeface="Arial"/>
                <a:ea typeface="Arial"/>
              </a:rPr>
              <a:t>Análisis exploratorio de datos</a:t>
            </a:r>
            <a:endParaRPr b="0" lang="en-US" sz="4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adadad"/>
                </a:solidFill>
                <a:latin typeface="Arial"/>
                <a:ea typeface="Arial"/>
              </a:rPr>
              <a:t>caminante, se hace camino al andar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86" name="Google Shape;56;p13" descr=""/>
          <p:cNvPicPr/>
          <p:nvPr/>
        </p:nvPicPr>
        <p:blipFill>
          <a:blip r:embed="rId1"/>
          <a:stretch/>
        </p:blipFill>
        <p:spPr>
          <a:xfrm>
            <a:off x="8074080" y="52200"/>
            <a:ext cx="971640" cy="977400"/>
          </a:xfrm>
          <a:prstGeom prst="rect">
            <a:avLst/>
          </a:prstGeom>
          <a:ln w="0">
            <a:noFill/>
          </a:ln>
        </p:spPr>
      </p:pic>
      <p:pic>
        <p:nvPicPr>
          <p:cNvPr id="87" name="Google Shape;57;p13" descr=""/>
          <p:cNvPicPr/>
          <p:nvPr/>
        </p:nvPicPr>
        <p:blipFill>
          <a:blip r:embed="rId2"/>
          <a:stretch/>
        </p:blipFill>
        <p:spPr>
          <a:xfrm>
            <a:off x="166320" y="163440"/>
            <a:ext cx="1940760" cy="75492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58;p13"/>
          <p:cNvSpPr/>
          <p:nvPr/>
        </p:nvSpPr>
        <p:spPr>
          <a:xfrm>
            <a:off x="311760" y="3900960"/>
            <a:ext cx="8520120" cy="79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88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adadad"/>
                </a:solidFill>
                <a:latin typeface="Arial"/>
                <a:ea typeface="Arial"/>
              </a:rPr>
              <a:t>Laboratorio de Datos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729" spc="-1" strike="noStrike">
                <a:solidFill>
                  <a:srgbClr val="adadad"/>
                </a:solidFill>
                <a:latin typeface="Arial"/>
                <a:ea typeface="Arial"/>
              </a:rPr>
              <a:t>2do. Cuatrimestre - 2023</a:t>
            </a:r>
            <a:endParaRPr b="0" lang="en-US" sz="1729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Outliers con caras de Chernoff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0" name="Google Shape;126;p22" descr=""/>
          <p:cNvPicPr/>
          <p:nvPr/>
        </p:nvPicPr>
        <p:blipFill>
          <a:blip r:embed="rId1"/>
          <a:stretch/>
        </p:blipFill>
        <p:spPr>
          <a:xfrm>
            <a:off x="1121760" y="1000080"/>
            <a:ext cx="5590440" cy="39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Outliers: detección y tratamiento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adadad"/>
                </a:solidFill>
                <a:latin typeface="Arial"/>
                <a:ea typeface="Arial"/>
              </a:rPr>
              <a:t>Definición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Datos outliers</a:t>
            </a: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 se definen como datos de la muestra que parecen no ser coherentes con la mayoría de los propios datos.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adadad"/>
                </a:solidFill>
                <a:latin typeface="Arial"/>
                <a:ea typeface="Arial"/>
              </a:rPr>
              <a:t>Detección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Lo más práctico es hacerlo mediante gráficos. Por ej.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914400" indent="-31752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gráficas de Andrews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caras de Chernoff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gráficos de rayo o estrella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Google Shape;133;p23" descr=""/>
          <p:cNvPicPr/>
          <p:nvPr/>
        </p:nvPicPr>
        <p:blipFill>
          <a:blip r:embed="rId1"/>
          <a:stretch/>
        </p:blipFill>
        <p:spPr>
          <a:xfrm>
            <a:off x="6800040" y="2037960"/>
            <a:ext cx="2343600" cy="1512000"/>
          </a:xfrm>
          <a:prstGeom prst="rect">
            <a:avLst/>
          </a:prstGeom>
          <a:ln w="0">
            <a:noFill/>
          </a:ln>
        </p:spPr>
      </p:pic>
      <p:pic>
        <p:nvPicPr>
          <p:cNvPr id="124" name="Google Shape;134;p23" descr=""/>
          <p:cNvPicPr/>
          <p:nvPr/>
        </p:nvPicPr>
        <p:blipFill>
          <a:blip r:embed="rId2"/>
          <a:stretch/>
        </p:blipFill>
        <p:spPr>
          <a:xfrm>
            <a:off x="7001640" y="3550320"/>
            <a:ext cx="2142000" cy="161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Outliers: detección y tratamiento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9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adadad"/>
                </a:solidFill>
                <a:latin typeface="Arial"/>
                <a:ea typeface="Arial"/>
              </a:rPr>
              <a:t>Tratamiento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914400" indent="-31752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si es por errores de entrada de datos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1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si es posible determinar el valor correcto, corregirlo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1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de no ser posible determinarlo, evaluar borrar el registro.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si no es por errores de entrada de datos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1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estudiar con expertos del dominio qué hacer con estos datos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Se puede evaluar si la presencia de outliers afecta a las conclusiones: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analizando los datos con y sin outliers.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Pueden ser los que más influyen en el conjunto de datos.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Acerca de los cambios al conjunto de datos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Es importante documentar los cambios efectuados al conjunto de datos: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para explicar decisiones tomadas y su justificación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por motivos de reproducibilidad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Busquen alguna otra variable (por ejemplo: relación entre variables), y verifiquen gráficamente si sería útil para el objetivo de diferenciar entre especies.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¿Consideraría codificar alguna variable categórica para ver si mejora la separabilidad? ¡Hacerlo!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152;p26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Tarea 2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Métodos multivariados aplicados al análisis de datos. Dallas E. Johnson. 1998. Thomson Editores.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Outliers: </a:t>
            </a:r>
            <a:r>
              <a:rPr b="0" lang="es" sz="11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7.1.6. What are outliers in the data? (nist.gov)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Visualización de datos. Edward Tufte (“the Da Vinci of data” -NYT-).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2"/>
              </a:rPr>
              <a:t>https://www.edwardtufte.com/tufte/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3"/>
              </a:rPr>
              <a:t>"Wonderful Data Visualization" Edward Tufte Keynote talk to China Visualization and Visual Analytics Conference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Google Shape;158;p27"/>
          <p:cNvSpPr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Referencias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Exploración de datos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78000"/>
          </a:bodyPr>
          <a:p>
            <a:pPr marL="457200" indent="-334440">
              <a:lnSpc>
                <a:spcPct val="100000"/>
              </a:lnSpc>
              <a:buClr>
                <a:srgbClr val="adadad"/>
              </a:buClr>
              <a:buSzPct val="64000"/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Objetivo: saber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00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con qué datos contamos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00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cómo son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00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qué pinta tienen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3444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Para lograrlo, hay que inspeccionar el dataset: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“</a:t>
            </a: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Mirar” los datos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adadad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¿De qué tipo son?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adadad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¿Hay faltantes?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adadad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¿Hay outliers?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Computar y estudiar medidas de resumen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068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Graficar las variables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adadad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boxplot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371600" indent="-310680">
              <a:lnSpc>
                <a:spcPct val="115000"/>
              </a:lnSpc>
              <a:buClr>
                <a:srgbClr val="adadad"/>
              </a:buClr>
              <a:buFont typeface="Arial"/>
              <a:buChar char="■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estudiar si existen relaciones entre variables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Hacerse preguntas, intentar responderlas… ¡se generan nuevas preguntas!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¿Con qué vamos a trabajar hoy?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83188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El fin de semana fui al Tigre, vi una serie de flores que me parecieron maravillosas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Pero… algunas parecían bastante similares entre sí, y también son muy parecidas a unas que tiene mi vieja en el jardín y…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1828800" indent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costaban una fortuna, así que…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0" indent="457200"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¿negocio en puerta?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286000" indent="457200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¡¡Vayamos a los datos!!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0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Se trata nada más ni nada menos que del género Iris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343080" y="1168200"/>
            <a:ext cx="8520120" cy="381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86000"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Trabajaremos con dataset de la </a:t>
            </a: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planta Iris</a:t>
            </a: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generado por Fischer en 1936 [1]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contiene datos de 3 especies: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Setosa,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Virginica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Versicolor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cuenta con información de sus flores: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largo y ancho del pétalo, 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largo y ancho del sépalo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buNone/>
              <a:tabLst>
                <a:tab algn="l" pos="0"/>
              </a:tabLst>
            </a:pPr>
            <a:r>
              <a:rPr b="0" lang="es" sz="1100" spc="-1" strike="noStrike">
                <a:solidFill>
                  <a:srgbClr val="adadad"/>
                </a:solidFill>
                <a:latin typeface="Arial"/>
                <a:ea typeface="Arial"/>
              </a:rPr>
              <a:t>[1] Fisher,R.A. "</a:t>
            </a:r>
            <a:r>
              <a:rPr b="0" lang="es" sz="1100" spc="-1" strike="noStrike" u="sng">
                <a:solidFill>
                  <a:srgbClr val="4dd0e1"/>
                </a:solidFill>
                <a:uFillTx/>
                <a:latin typeface="Arial"/>
                <a:ea typeface="Arial"/>
                <a:hlinkClick r:id="rId1"/>
              </a:rPr>
              <a:t>The use of multiple measurements in taxonomic problems</a:t>
            </a:r>
            <a:r>
              <a:rPr b="0" lang="es" sz="1100" spc="-1" strike="noStrike">
                <a:solidFill>
                  <a:srgbClr val="adadad"/>
                </a:solidFill>
                <a:latin typeface="Arial"/>
                <a:ea typeface="Arial"/>
              </a:rPr>
              <a:t>" Annual Eugenics, 7, Part II, 179-188 (1936); also in "Contributions to Mathematical Statistics" (John Wiley, NY, 1950)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" name="Google Shape;77;p16" descr=""/>
          <p:cNvPicPr/>
          <p:nvPr/>
        </p:nvPicPr>
        <p:blipFill>
          <a:blip r:embed="rId2"/>
          <a:stretch/>
        </p:blipFill>
        <p:spPr>
          <a:xfrm>
            <a:off x="4886280" y="2906280"/>
            <a:ext cx="1796760" cy="16362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78;p16" descr=""/>
          <p:cNvPicPr/>
          <p:nvPr/>
        </p:nvPicPr>
        <p:blipFill>
          <a:blip r:embed="rId3"/>
          <a:stretch/>
        </p:blipFill>
        <p:spPr>
          <a:xfrm>
            <a:off x="6847560" y="2884320"/>
            <a:ext cx="1879560" cy="168048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79;p16" descr=""/>
          <p:cNvPicPr/>
          <p:nvPr/>
        </p:nvPicPr>
        <p:blipFill>
          <a:blip r:embed="rId4"/>
          <a:stretch/>
        </p:blipFill>
        <p:spPr>
          <a:xfrm>
            <a:off x="6220080" y="1064160"/>
            <a:ext cx="205272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Las tres clases de Iris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0" name="Google Shape;86;p17" descr=""/>
          <p:cNvPicPr/>
          <p:nvPr/>
        </p:nvPicPr>
        <p:blipFill>
          <a:blip r:embed="rId1"/>
          <a:stretch/>
        </p:blipFill>
        <p:spPr>
          <a:xfrm>
            <a:off x="464040" y="1595520"/>
            <a:ext cx="2298960" cy="2021760"/>
          </a:xfrm>
          <a:prstGeom prst="rect">
            <a:avLst/>
          </a:prstGeom>
          <a:ln w="0">
            <a:noFill/>
          </a:ln>
        </p:spPr>
      </p:pic>
      <p:pic>
        <p:nvPicPr>
          <p:cNvPr id="101" name="Google Shape;87;p17" descr=""/>
          <p:cNvPicPr/>
          <p:nvPr/>
        </p:nvPicPr>
        <p:blipFill>
          <a:blip r:embed="rId2"/>
          <a:stretch/>
        </p:blipFill>
        <p:spPr>
          <a:xfrm>
            <a:off x="6292440" y="1571400"/>
            <a:ext cx="2605680" cy="2070000"/>
          </a:xfrm>
          <a:prstGeom prst="rect">
            <a:avLst/>
          </a:prstGeom>
          <a:ln w="0">
            <a:noFill/>
          </a:ln>
        </p:spPr>
      </p:pic>
      <p:sp>
        <p:nvSpPr>
          <p:cNvPr id="102" name="Google Shape;88;p17"/>
          <p:cNvSpPr/>
          <p:nvPr/>
        </p:nvSpPr>
        <p:spPr>
          <a:xfrm>
            <a:off x="464040" y="3641760"/>
            <a:ext cx="245844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Arial"/>
                <a:ea typeface="Arial"/>
              </a:rPr>
              <a:t>Setosa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" name="Google Shape;89;p17"/>
          <p:cNvSpPr/>
          <p:nvPr/>
        </p:nvSpPr>
        <p:spPr>
          <a:xfrm>
            <a:off x="3422520" y="3641760"/>
            <a:ext cx="229896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Arial"/>
                <a:ea typeface="Arial"/>
              </a:rPr>
              <a:t>Virginica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4" name="Google Shape;90;p17"/>
          <p:cNvSpPr/>
          <p:nvPr/>
        </p:nvSpPr>
        <p:spPr>
          <a:xfrm>
            <a:off x="6292440" y="3641760"/>
            <a:ext cx="155448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1400" spc="-1" strike="noStrike">
                <a:solidFill>
                  <a:srgbClr val="ffffff"/>
                </a:solidFill>
                <a:latin typeface="Arial"/>
                <a:ea typeface="Arial"/>
              </a:rPr>
              <a:t>Versicolor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5" name="Google Shape;91;p17" descr=""/>
          <p:cNvPicPr/>
          <p:nvPr/>
        </p:nvPicPr>
        <p:blipFill>
          <a:blip r:embed="rId3"/>
          <a:stretch/>
        </p:blipFill>
        <p:spPr>
          <a:xfrm>
            <a:off x="3446280" y="1561320"/>
            <a:ext cx="2322360" cy="209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Explorando ando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Tarea: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“</a:t>
            </a: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Ver” los datos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Explorar variables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Distribuciones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¿Hay outliers?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¿Hay datos faltantes?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Google Shape;98;p18" descr=""/>
          <p:cNvPicPr/>
          <p:nvPr/>
        </p:nvPicPr>
        <p:blipFill>
          <a:blip r:embed="rId1"/>
          <a:stretch/>
        </p:blipFill>
        <p:spPr>
          <a:xfrm>
            <a:off x="5336640" y="1152360"/>
            <a:ext cx="3495240" cy="298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¿Qué hacer con los datos faltantes?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Reemplazarlos por otro valor. ¿Cuál?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Reemplazarlos por el promedio de algunos datos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Tengo datos de personas con estatura media de 176 cm y con manos de 20 cm de largo y completo en base a eso el dato de largo de mano de una persona que mide 196 cm.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Eliminar los registros que tienen un campo significativo nulo.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¿Y si es una proporción grande de registros? Pierdo datos!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Outliers: detección y tratamiento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adadad"/>
                </a:solidFill>
                <a:latin typeface="Arial"/>
                <a:ea typeface="Arial"/>
              </a:rPr>
              <a:t>Definición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Datos outliers</a:t>
            </a: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 se definen como datos de la muestra que parecen no ser coherentes con la mayoría de los propios datos.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1" lang="es" sz="2200" spc="-1" strike="noStrike">
                <a:solidFill>
                  <a:srgbClr val="adadad"/>
                </a:solidFill>
                <a:latin typeface="Arial"/>
                <a:ea typeface="Arial"/>
              </a:rPr>
              <a:t>Detección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9144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Mediante gráficos. Por ej.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caras de Chernoff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boxplot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1371600" indent="-317520">
              <a:lnSpc>
                <a:spcPct val="115000"/>
              </a:lnSpc>
              <a:buClr>
                <a:srgbClr val="adadad"/>
              </a:buClr>
              <a:buFont typeface="Arial"/>
              <a:buChar char="○"/>
              <a:tabLst>
                <a:tab algn="l" pos="0"/>
              </a:tabLst>
            </a:pPr>
            <a:r>
              <a:rPr b="0" lang="es" sz="1400" spc="-1" strike="noStrike">
                <a:solidFill>
                  <a:srgbClr val="adadad"/>
                </a:solidFill>
                <a:latin typeface="Arial"/>
                <a:ea typeface="Arial"/>
              </a:rPr>
              <a:t>otros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914400" indent="-31752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Mediante modelos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11;p20" descr=""/>
          <p:cNvPicPr/>
          <p:nvPr/>
        </p:nvPicPr>
        <p:blipFill>
          <a:blip r:embed="rId1"/>
          <a:stretch/>
        </p:blipFill>
        <p:spPr>
          <a:xfrm>
            <a:off x="4204800" y="2625120"/>
            <a:ext cx="2122920" cy="135900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12;p20" descr=""/>
          <p:cNvPicPr/>
          <p:nvPr/>
        </p:nvPicPr>
        <p:blipFill>
          <a:blip r:embed="rId2"/>
          <a:stretch/>
        </p:blipFill>
        <p:spPr>
          <a:xfrm>
            <a:off x="6474960" y="2636640"/>
            <a:ext cx="2658600" cy="1359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" sz="2800" spc="-1" strike="noStrike">
                <a:solidFill>
                  <a:srgbClr val="ffffff"/>
                </a:solidFill>
                <a:latin typeface="Arial"/>
                <a:ea typeface="Arial"/>
              </a:rPr>
              <a:t>Caras de Chernoff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Uso de caras para representar datos multidimensionales.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buNone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Características faciales diferentes con variables diferentes. Por ej asociar una variable a cada una de estas características: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spcBef>
                <a:spcPts val="1199"/>
              </a:spcBef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altura del ojo, ancho del ojo, tamaño del iris, espacio entre ojos, altura de ojos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ancho de nariz, longitud de nariz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longitud de cejas, ancho de cejas, inclinación de las cejas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ancho de orejas, longitud de orejas, altura de orejas,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43080">
              <a:lnSpc>
                <a:spcPct val="115000"/>
              </a:lnSpc>
              <a:buClr>
                <a:srgbClr val="adadad"/>
              </a:buClr>
              <a:buFont typeface="Arial"/>
              <a:buChar char="●"/>
              <a:tabLst>
                <a:tab algn="l" pos="0"/>
              </a:tabLst>
            </a:pPr>
            <a:r>
              <a:rPr b="0" lang="es" sz="1800" spc="-1" strike="noStrike">
                <a:solidFill>
                  <a:srgbClr val="adadad"/>
                </a:solidFill>
                <a:latin typeface="Arial"/>
                <a:ea typeface="Arial"/>
              </a:rPr>
              <a:t>etc.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7" name="Google Shape;119;p21" descr=""/>
          <p:cNvPicPr/>
          <p:nvPr/>
        </p:nvPicPr>
        <p:blipFill>
          <a:blip r:embed="rId1"/>
          <a:stretch/>
        </p:blipFill>
        <p:spPr>
          <a:xfrm>
            <a:off x="7001640" y="3532320"/>
            <a:ext cx="2142000" cy="1610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2023-10-05T17:16:44Z</dcterms:modified>
  <cp:revision>2</cp:revision>
  <dc:subject/>
  <dc:title/>
</cp:coreProperties>
</file>